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00" r:id="rId2"/>
    <p:sldId id="262" r:id="rId3"/>
    <p:sldId id="325" r:id="rId4"/>
    <p:sldId id="366" r:id="rId5"/>
    <p:sldId id="371" r:id="rId6"/>
    <p:sldId id="286" r:id="rId7"/>
    <p:sldId id="314" r:id="rId8"/>
    <p:sldId id="317" r:id="rId9"/>
    <p:sldId id="318" r:id="rId10"/>
    <p:sldId id="319" r:id="rId11"/>
    <p:sldId id="271" r:id="rId12"/>
    <p:sldId id="339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0DE9"/>
    <a:srgbClr val="EEB500"/>
    <a:srgbClr val="FFFFCD"/>
    <a:srgbClr val="FF9F9F"/>
    <a:srgbClr val="FFB9B9"/>
    <a:srgbClr val="DEA70C"/>
    <a:srgbClr val="517D33"/>
    <a:srgbClr val="16EA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82935" autoAdjust="0"/>
  </p:normalViewPr>
  <p:slideViewPr>
    <p:cSldViewPr snapToGrid="0">
      <p:cViewPr varScale="1">
        <p:scale>
          <a:sx n="77" d="100"/>
          <a:sy n="77" d="100"/>
        </p:scale>
        <p:origin x="112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Feuille_de_calcul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explosion val="5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chemeClr val="bg2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/>
            </c:spPr>
          </c:dPt>
          <c:cat>
            <c:strRef>
              <c:f>Feuil1!$A$2:$A$5</c:f>
              <c:strCache>
                <c:ptCount val="4"/>
                <c:pt idx="0">
                  <c:v>b4 = 88 %</c:v>
                </c:pt>
                <c:pt idx="1">
                  <c:v>b3 = 10 %</c:v>
                </c:pt>
                <c:pt idx="2">
                  <c:v>b2 = 1 %</c:v>
                </c:pt>
                <c:pt idx="3">
                  <c:v>m1 = 1 %</c:v>
                </c:pt>
              </c:strCache>
            </c:strRef>
          </c:cat>
          <c:val>
            <c:numRef>
              <c:f>Feuil1!$B$2:$B$5</c:f>
              <c:numCache>
                <c:formatCode>General</c:formatCode>
                <c:ptCount val="4"/>
                <c:pt idx="0">
                  <c:v>88</c:v>
                </c:pt>
                <c:pt idx="1">
                  <c:v>10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image" Target="../media/image5.emf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Relationship Id="rId9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A471FF-D3D5-4B73-8D14-AB2D62F24C23}" type="datetimeFigureOut">
              <a:rPr lang="fr-FR" smtClean="0"/>
              <a:t>09/05/2025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348D6-7E30-4D40-9134-4596E5D118A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106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92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4512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2485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159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5033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D348D6-7E30-4D40-9134-4596E5D118A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19455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5284099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5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6" y="5537019"/>
            <a:ext cx="2461358" cy="1112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15606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1"/>
            <a:ext cx="9144000" cy="5284099"/>
          </a:xfrm>
          <a:prstGeom prst="rect">
            <a:avLst/>
          </a:prstGeom>
          <a:gradFill flip="none" rotWithShape="1">
            <a:gsLst>
              <a:gs pos="13000">
                <a:schemeClr val="accent1">
                  <a:lumMod val="7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62"/>
          </a:p>
        </p:txBody>
      </p:sp>
      <p:pic>
        <p:nvPicPr>
          <p:cNvPr id="5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06" y="5537019"/>
            <a:ext cx="2461358" cy="111218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826471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3" y="216515"/>
            <a:ext cx="1402983" cy="63394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9144000" cy="10001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0">
                <a:schemeClr val="accent1"/>
              </a:gs>
              <a:gs pos="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62"/>
          </a:p>
        </p:txBody>
      </p:sp>
      <p:sp>
        <p:nvSpPr>
          <p:cNvPr id="18" name="Rectangle 17"/>
          <p:cNvSpPr/>
          <p:nvPr userDrawn="1"/>
        </p:nvSpPr>
        <p:spPr>
          <a:xfrm rot="16200000">
            <a:off x="99949" y="2666587"/>
            <a:ext cx="481443" cy="653399"/>
          </a:xfrm>
          <a:prstGeom prst="rect">
            <a:avLst/>
          </a:prstGeom>
          <a:noFill/>
          <a:ln>
            <a:noFill/>
          </a:ln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fr-FR" sz="3692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X</a:t>
            </a:r>
            <a:endParaRPr lang="fr-FR" sz="3692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-2665664" y="3717619"/>
            <a:ext cx="6012667" cy="511358"/>
          </a:xfrm>
          <a:prstGeom prst="rect">
            <a:avLst/>
          </a:prstGeom>
        </p:spPr>
        <p:txBody>
          <a:bodyPr wrap="square" lIns="33231" tIns="0" rIns="33231" bIns="0">
            <a:spAutoFit/>
          </a:bodyPr>
          <a:lstStyle/>
          <a:p>
            <a:pPr algn="ctr"/>
            <a:r>
              <a:rPr lang="fr-FR" sz="3323" b="0" i="1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</a:t>
            </a:r>
            <a:r>
              <a:rPr lang="fr-FR" sz="3323" b="0" i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fr-FR" sz="3323" b="0" i="1" cap="none" spc="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9419" y="100015"/>
            <a:ext cx="8245162" cy="695081"/>
          </a:xfrm>
          <a:effectLst/>
        </p:spPr>
        <p:txBody>
          <a:bodyPr anchor="t" anchorCtr="0">
            <a:normAutofit/>
          </a:bodyPr>
          <a:lstStyle>
            <a:lvl1pPr>
              <a:defRPr sz="25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7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3" y="216515"/>
            <a:ext cx="1402983" cy="633949"/>
          </a:xfrm>
          <a:prstGeom prst="rect">
            <a:avLst/>
          </a:prstGeom>
          <a:ln w="12700">
            <a:miter lim="400000"/>
          </a:ln>
        </p:spPr>
      </p:pic>
      <p:sp>
        <p:nvSpPr>
          <p:cNvPr id="8" name="Rectangle 7"/>
          <p:cNvSpPr/>
          <p:nvPr userDrawn="1"/>
        </p:nvSpPr>
        <p:spPr>
          <a:xfrm>
            <a:off x="0" y="-1"/>
            <a:ext cx="9144000" cy="100015"/>
          </a:xfrm>
          <a:prstGeom prst="rect">
            <a:avLst/>
          </a:prstGeom>
          <a:gradFill flip="none" rotWithShape="1">
            <a:gsLst>
              <a:gs pos="100000">
                <a:schemeClr val="accent1"/>
              </a:gs>
              <a:gs pos="100000">
                <a:schemeClr val="accent1"/>
              </a:gs>
              <a:gs pos="0">
                <a:schemeClr val="accent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62"/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-2665664" y="3717619"/>
            <a:ext cx="6012667" cy="511358"/>
          </a:xfrm>
          <a:prstGeom prst="rect">
            <a:avLst/>
          </a:prstGeom>
        </p:spPr>
        <p:txBody>
          <a:bodyPr wrap="square" lIns="33231" tIns="0" rIns="33231" bIns="0">
            <a:spAutoFit/>
          </a:bodyPr>
          <a:lstStyle/>
          <a:p>
            <a:pPr algn="ctr"/>
            <a:r>
              <a:rPr lang="fr-FR" sz="3323" b="0" i="1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</a:t>
            </a:r>
            <a:r>
              <a:rPr lang="fr-FR" sz="3323" b="0" i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fr-FR" sz="3323" b="0" i="1" cap="none" spc="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49419" y="100015"/>
            <a:ext cx="8245162" cy="695081"/>
          </a:xfrm>
          <a:effectLst/>
        </p:spPr>
        <p:txBody>
          <a:bodyPr anchor="t" anchorCtr="0">
            <a:normAutofit/>
          </a:bodyPr>
          <a:lstStyle>
            <a:lvl1pPr>
              <a:defRPr sz="25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 rot="16200000">
            <a:off x="99949" y="2699926"/>
            <a:ext cx="481443" cy="653399"/>
          </a:xfrm>
          <a:prstGeom prst="rect">
            <a:avLst/>
          </a:prstGeom>
          <a:noFill/>
          <a:ln>
            <a:noFill/>
          </a:ln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fr-FR" sz="3692" b="1" cap="none" spc="0" dirty="0" smtClean="0">
                <a:ln w="6600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800" dist="50800" dir="2700000" algn="tl" rotWithShape="0">
                    <a:schemeClr val="tx1">
                      <a:lumMod val="50000"/>
                      <a:lumOff val="50000"/>
                    </a:schemeClr>
                  </a:outerShdw>
                </a:effectLst>
                <a:latin typeface="Maiandra GD" panose="020E0502030308020204" pitchFamily="34" charset="0"/>
              </a:rPr>
              <a:t>X</a:t>
            </a:r>
            <a:endParaRPr lang="fr-FR" sz="3692" b="0" cap="none" spc="0" dirty="0">
              <a:ln w="6600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>
                <a:outerShdw blurRad="50800" dist="50800" dir="2700000" algn="tl" rotWithShape="0">
                  <a:schemeClr val="tx1">
                    <a:lumMod val="50000"/>
                    <a:lumOff val="50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9675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 rot="16200000">
            <a:off x="-3095310" y="3095307"/>
            <a:ext cx="6858005" cy="667388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662"/>
          </a:p>
        </p:txBody>
      </p:sp>
      <p:sp>
        <p:nvSpPr>
          <p:cNvPr id="21" name="Rectangle 20"/>
          <p:cNvSpPr/>
          <p:nvPr userDrawn="1"/>
        </p:nvSpPr>
        <p:spPr>
          <a:xfrm rot="16200000">
            <a:off x="-3149148" y="3234135"/>
            <a:ext cx="6979635" cy="511358"/>
          </a:xfrm>
          <a:prstGeom prst="rect">
            <a:avLst/>
          </a:prstGeom>
        </p:spPr>
        <p:txBody>
          <a:bodyPr wrap="square" lIns="33231" tIns="0" rIns="33231" bIns="0">
            <a:spAutoFit/>
          </a:bodyPr>
          <a:lstStyle/>
          <a:p>
            <a:pPr algn="ctr"/>
            <a:r>
              <a:rPr lang="fr-FR" sz="3323" b="1" i="1" cap="none" spc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Inerter</a:t>
            </a:r>
            <a:endParaRPr lang="fr-FR" sz="3323" b="1" i="1" cap="none" spc="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bg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11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8193" y="216515"/>
            <a:ext cx="1402983" cy="633949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une 14"/>
          <p:cNvSpPr/>
          <p:nvPr userDrawn="1"/>
        </p:nvSpPr>
        <p:spPr>
          <a:xfrm rot="20879511">
            <a:off x="-1017976" y="3734014"/>
            <a:ext cx="1412412" cy="3707589"/>
          </a:xfrm>
          <a:prstGeom prst="moon">
            <a:avLst>
              <a:gd name="adj" fmla="val 85718"/>
            </a:avLst>
          </a:prstGeom>
          <a:gradFill flip="none" rotWithShape="1">
            <a:gsLst>
              <a:gs pos="41000">
                <a:schemeClr val="accent1">
                  <a:alpha val="35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62"/>
          </a:p>
        </p:txBody>
      </p:sp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449419" y="100015"/>
            <a:ext cx="8245162" cy="695081"/>
          </a:xfrm>
          <a:effectLst/>
        </p:spPr>
        <p:txBody>
          <a:bodyPr anchor="t" anchorCtr="0">
            <a:normAutofit/>
          </a:bodyPr>
          <a:lstStyle>
            <a:lvl1pPr>
              <a:defRPr sz="2585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50581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0834" y="187017"/>
            <a:ext cx="8245162" cy="695081"/>
          </a:xfrm>
          <a:effectLst/>
        </p:spPr>
        <p:txBody>
          <a:bodyPr anchor="t" anchorCtr="0">
            <a:normAutofit/>
          </a:bodyPr>
          <a:lstStyle>
            <a:lvl1pPr>
              <a:defRPr sz="2700">
                <a:solidFill>
                  <a:schemeClr val="accent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168981" y="83816"/>
            <a:ext cx="2824615" cy="90878"/>
          </a:xfrm>
          <a:prstGeom prst="rect">
            <a:avLst/>
          </a:prstGeom>
          <a:solidFill>
            <a:srgbClr val="25335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Rectangle 3"/>
          <p:cNvSpPr/>
          <p:nvPr userDrawn="1"/>
        </p:nvSpPr>
        <p:spPr>
          <a:xfrm>
            <a:off x="6153232" y="97094"/>
            <a:ext cx="2824615" cy="94281"/>
          </a:xfrm>
          <a:prstGeom prst="rect">
            <a:avLst/>
          </a:prstGeom>
          <a:solidFill>
            <a:srgbClr val="7BAAC7">
              <a:alpha val="56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" name="Rectangle 4"/>
          <p:cNvSpPr/>
          <p:nvPr userDrawn="1"/>
        </p:nvSpPr>
        <p:spPr>
          <a:xfrm>
            <a:off x="3161107" y="98706"/>
            <a:ext cx="2824615" cy="87475"/>
          </a:xfrm>
          <a:prstGeom prst="rect">
            <a:avLst/>
          </a:prstGeom>
          <a:solidFill>
            <a:srgbClr val="3374AF">
              <a:alpha val="84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 userDrawn="1"/>
        </p:nvSpPr>
        <p:spPr>
          <a:xfrm rot="16200000">
            <a:off x="-2665664" y="3717619"/>
            <a:ext cx="6012667" cy="511358"/>
          </a:xfrm>
          <a:prstGeom prst="rect">
            <a:avLst/>
          </a:prstGeom>
        </p:spPr>
        <p:txBody>
          <a:bodyPr wrap="square" lIns="33231" tIns="0" rIns="33231" bIns="0">
            <a:spAutoFit/>
          </a:bodyPr>
          <a:lstStyle/>
          <a:p>
            <a:pPr algn="ctr"/>
            <a:r>
              <a:rPr lang="fr-FR" sz="3323" b="0" i="1" cap="none" spc="0" dirty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Control</a:t>
            </a:r>
            <a:r>
              <a:rPr lang="fr-FR" sz="3323" b="0" i="1" cap="none" spc="0" dirty="0" smtClean="0">
                <a:ln w="0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’</a:t>
            </a:r>
            <a:endParaRPr lang="fr-FR" sz="3323" b="0" i="1" cap="none" spc="0" dirty="0">
              <a:ln w="0">
                <a:solidFill>
                  <a:schemeClr val="accent1">
                    <a:lumMod val="75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99949" y="2666587"/>
            <a:ext cx="481443" cy="653399"/>
          </a:xfrm>
          <a:prstGeom prst="rect">
            <a:avLst/>
          </a:prstGeom>
          <a:noFill/>
          <a:ln>
            <a:noFill/>
          </a:ln>
        </p:spPr>
        <p:txBody>
          <a:bodyPr wrap="none" lIns="84406" tIns="42203" rIns="84406" bIns="42203">
            <a:spAutoFit/>
          </a:bodyPr>
          <a:lstStyle/>
          <a:p>
            <a:pPr algn="ctr"/>
            <a:r>
              <a:rPr lang="fr-FR" sz="3692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aiandra GD" panose="020E0502030308020204" pitchFamily="34" charset="0"/>
              </a:rPr>
              <a:t>X</a:t>
            </a:r>
            <a:endParaRPr lang="fr-FR" sz="3692" b="0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pic>
        <p:nvPicPr>
          <p:cNvPr id="9" name="DMS WWW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132" y="333015"/>
            <a:ext cx="1402983" cy="63394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12314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5782" tIns="47891" rIns="95782" bIns="47891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5782" tIns="47891" rIns="95782" bIns="47891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214AB-A16D-4A31-8D06-868D23129178}" type="datetimeFigureOut">
              <a:rPr lang="fr-FR" smtClean="0"/>
              <a:pPr/>
              <a:t>09/05/2025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5782" tIns="47891" rIns="95782" bIns="47891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0D96F0-2F6C-49C5-99E3-35C86E70662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81407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</p:sldLayoutIdLst>
  <p:timing>
    <p:tnLst>
      <p:par>
        <p:cTn id="1" dur="indefinite" restart="never" nodeType="tmRoot"/>
      </p:par>
    </p:tnLst>
  </p:timing>
  <p:txStyles>
    <p:titleStyle>
      <a:lvl1pPr algn="ctr" defTabSz="884160" rtl="0" eaLnBrk="1" latinLnBrk="0" hangingPunct="1">
        <a:spcBef>
          <a:spcPct val="0"/>
        </a:spcBef>
        <a:buNone/>
        <a:defRPr sz="424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1560" indent="-331560" algn="l" defTabSz="884160" rtl="0" eaLnBrk="1" latinLnBrk="0" hangingPunct="1">
        <a:spcBef>
          <a:spcPct val="20000"/>
        </a:spcBef>
        <a:buFont typeface="Arial" pitchFamily="34" charset="0"/>
        <a:buChar char="•"/>
        <a:defRPr sz="3139" kern="1200">
          <a:solidFill>
            <a:schemeClr val="tx1"/>
          </a:solidFill>
          <a:latin typeface="+mn-lt"/>
          <a:ea typeface="+mn-ea"/>
          <a:cs typeface="+mn-cs"/>
        </a:defRPr>
      </a:lvl1pPr>
      <a:lvl2pPr marL="718379" indent="-276300" algn="l" defTabSz="884160" rtl="0" eaLnBrk="1" latinLnBrk="0" hangingPunct="1">
        <a:spcBef>
          <a:spcPct val="20000"/>
        </a:spcBef>
        <a:buFont typeface="Arial" pitchFamily="34" charset="0"/>
        <a:buChar char="–"/>
        <a:defRPr sz="2677" kern="1200">
          <a:solidFill>
            <a:schemeClr val="tx1"/>
          </a:solidFill>
          <a:latin typeface="+mn-lt"/>
          <a:ea typeface="+mn-ea"/>
          <a:cs typeface="+mn-cs"/>
        </a:defRPr>
      </a:lvl2pPr>
      <a:lvl3pPr marL="1105200" indent="-221040" algn="l" defTabSz="884160" rtl="0" eaLnBrk="1" latinLnBrk="0" hangingPunct="1">
        <a:spcBef>
          <a:spcPct val="20000"/>
        </a:spcBef>
        <a:buFont typeface="Arial" pitchFamily="34" charset="0"/>
        <a:buChar char="•"/>
        <a:defRPr sz="2308" kern="1200">
          <a:solidFill>
            <a:schemeClr val="tx1"/>
          </a:solidFill>
          <a:latin typeface="+mn-lt"/>
          <a:ea typeface="+mn-ea"/>
          <a:cs typeface="+mn-cs"/>
        </a:defRPr>
      </a:lvl3pPr>
      <a:lvl4pPr marL="1547279" indent="-221040" algn="l" defTabSz="884160" rtl="0" eaLnBrk="1" latinLnBrk="0" hangingPunct="1">
        <a:spcBef>
          <a:spcPct val="20000"/>
        </a:spcBef>
        <a:buFont typeface="Arial" pitchFamily="34" charset="0"/>
        <a:buChar char="–"/>
        <a:defRPr sz="1939" kern="1200">
          <a:solidFill>
            <a:schemeClr val="tx1"/>
          </a:solidFill>
          <a:latin typeface="+mn-lt"/>
          <a:ea typeface="+mn-ea"/>
          <a:cs typeface="+mn-cs"/>
        </a:defRPr>
      </a:lvl4pPr>
      <a:lvl5pPr marL="1989359" indent="-221040" algn="l" defTabSz="884160" rtl="0" eaLnBrk="1" latinLnBrk="0" hangingPunct="1">
        <a:spcBef>
          <a:spcPct val="20000"/>
        </a:spcBef>
        <a:buFont typeface="Arial" pitchFamily="34" charset="0"/>
        <a:buChar char="»"/>
        <a:defRPr sz="1939" kern="1200">
          <a:solidFill>
            <a:schemeClr val="tx1"/>
          </a:solidFill>
          <a:latin typeface="+mn-lt"/>
          <a:ea typeface="+mn-ea"/>
          <a:cs typeface="+mn-cs"/>
        </a:defRPr>
      </a:lvl5pPr>
      <a:lvl6pPr marL="2431439" indent="-221040" algn="l" defTabSz="884160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6pPr>
      <a:lvl7pPr marL="2873519" indent="-221040" algn="l" defTabSz="884160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7pPr>
      <a:lvl8pPr marL="3315599" indent="-221040" algn="l" defTabSz="884160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8pPr>
      <a:lvl9pPr marL="3757679" indent="-221040" algn="l" defTabSz="884160" rtl="0" eaLnBrk="1" latinLnBrk="0" hangingPunct="1">
        <a:spcBef>
          <a:spcPct val="20000"/>
        </a:spcBef>
        <a:buFont typeface="Arial" pitchFamily="34" charset="0"/>
        <a:buChar char="•"/>
        <a:defRPr sz="193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1pPr>
      <a:lvl2pPr marL="442080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2pPr>
      <a:lvl3pPr marL="884160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3pPr>
      <a:lvl4pPr marL="1326240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4pPr>
      <a:lvl5pPr marL="1768319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5pPr>
      <a:lvl6pPr marL="2210399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6pPr>
      <a:lvl7pPr marL="2652479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7pPr>
      <a:lvl8pPr marL="3094559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8pPr>
      <a:lvl9pPr marL="3536639" algn="l" defTabSz="884160" rtl="0" eaLnBrk="1" latinLnBrk="0" hangingPunct="1">
        <a:defRPr sz="175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.bin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13" Type="http://schemas.openxmlformats.org/officeDocument/2006/relationships/oleObject" Target="../embeddings/oleObject7.bin"/><Relationship Id="rId18" Type="http://schemas.openxmlformats.org/officeDocument/2006/relationships/image" Target="../media/image12.emf"/><Relationship Id="rId3" Type="http://schemas.openxmlformats.org/officeDocument/2006/relationships/oleObject" Target="../embeddings/oleObject2.bin"/><Relationship Id="rId21" Type="http://schemas.openxmlformats.org/officeDocument/2006/relationships/image" Target="../media/image14.emf"/><Relationship Id="rId7" Type="http://schemas.openxmlformats.org/officeDocument/2006/relationships/oleObject" Target="../embeddings/oleObject4.bin"/><Relationship Id="rId12" Type="http://schemas.openxmlformats.org/officeDocument/2006/relationships/image" Target="../media/image9.wmf"/><Relationship Id="rId17" Type="http://schemas.openxmlformats.org/officeDocument/2006/relationships/oleObject" Target="../embeddings/oleObject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1.emf"/><Relationship Id="rId20" Type="http://schemas.openxmlformats.org/officeDocument/2006/relationships/image" Target="../media/image13.emf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e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oleObject" Target="../embeddings/oleObject8.bin"/><Relationship Id="rId10" Type="http://schemas.openxmlformats.org/officeDocument/2006/relationships/image" Target="../media/image8.wmf"/><Relationship Id="rId19" Type="http://schemas.openxmlformats.org/officeDocument/2006/relationships/oleObject" Target="../embeddings/oleObject10.bin"/><Relationship Id="rId4" Type="http://schemas.openxmlformats.org/officeDocument/2006/relationships/image" Target="../media/image5.e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10.wmf"/><Relationship Id="rId2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22.emf"/><Relationship Id="rId4" Type="http://schemas.openxmlformats.org/officeDocument/2006/relationships/oleObject" Target="../embeddings/oleObject1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-1" y="117038"/>
            <a:ext cx="9144001" cy="1020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5782" tIns="47891" rIns="95782" bIns="47891">
            <a:spAutoFit/>
          </a:bodyPr>
          <a:lstStyle/>
          <a:p>
            <a:pPr algn="ctr"/>
            <a:r>
              <a:rPr lang="en-US" sz="60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L'inerter</a:t>
            </a:r>
            <a:endParaRPr lang="en-US" sz="6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486331" y="980706"/>
            <a:ext cx="4171335" cy="1077218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3200" b="1" cap="none" spc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Maiandra GD" panose="020E0502030308020204" pitchFamily="34" charset="0"/>
              </a:rPr>
              <a:t>Le chaînon manquant </a:t>
            </a:r>
          </a:p>
          <a:p>
            <a:pPr algn="ctr"/>
            <a:r>
              <a:rPr lang="fr-FR" sz="3200" b="1" cap="none" spc="0" smtClean="0">
                <a:ln w="3175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50800" dir="2700000" algn="tl" rotWithShape="0">
                    <a:schemeClr val="tx1">
                      <a:lumMod val="65000"/>
                      <a:lumOff val="35000"/>
                    </a:schemeClr>
                  </a:outerShdw>
                </a:effectLst>
                <a:latin typeface="Maiandra GD" panose="020E0502030308020204" pitchFamily="34" charset="0"/>
              </a:rPr>
              <a:t>de la mécanique</a:t>
            </a:r>
            <a:endParaRPr lang="fr-FR" sz="3200" b="0" cap="none" spc="0" dirty="0">
              <a:ln w="3175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outerShdw blurRad="50800" dist="50800" dir="2700000" algn="tl" rotWithShape="0">
                  <a:schemeClr val="tx1">
                    <a:lumMod val="65000"/>
                    <a:lumOff val="35000"/>
                  </a:schemeClr>
                </a:outerShdw>
              </a:effectLst>
              <a:latin typeface="Maiandra GD" panose="020E0502030308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720719" y="5654536"/>
            <a:ext cx="30169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 la force d'inertie</a:t>
            </a:r>
          </a:p>
          <a:p>
            <a:pPr algn="ctr"/>
            <a:r>
              <a:rPr lang="fr-FR" sz="2800" i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...sans poids !</a:t>
            </a:r>
            <a:endParaRPr lang="fr-FR" sz="2800" i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4393"/>
            <a:ext cx="8343900" cy="22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64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Validation du modèle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33346" y="1620645"/>
            <a:ext cx="5211801" cy="44374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 rot="20871165">
            <a:off x="6337807" y="4479726"/>
            <a:ext cx="3359971" cy="58477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Modèle </a:t>
            </a:r>
            <a:r>
              <a:rPr lang="fr-FR" sz="32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validé !</a:t>
            </a:r>
            <a:endParaRPr lang="fr-FR" sz="32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056280"/>
              </p:ext>
            </p:extLst>
          </p:nvPr>
        </p:nvGraphicFramePr>
        <p:xfrm>
          <a:off x="7083835" y="2312865"/>
          <a:ext cx="1261026" cy="1729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90" name="Visio" r:id="rId4" imgW="950019" imgH="1302488" progId="Visio.Drawing.11">
                  <p:embed/>
                </p:oleObj>
              </mc:Choice>
              <mc:Fallback>
                <p:oleObj name="Visio" r:id="rId4" imgW="950019" imgH="13024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083835" y="2312865"/>
                        <a:ext cx="1261026" cy="17291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144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Etude sous méca 3D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797" y="1170432"/>
            <a:ext cx="6254848" cy="468848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2458" y="2282343"/>
            <a:ext cx="3372499" cy="161665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0882" y="3460895"/>
            <a:ext cx="3057808" cy="201414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 rot="21086293">
            <a:off x="4295090" y="4936430"/>
            <a:ext cx="636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  <a:t>Recherche </a:t>
            </a:r>
          </a:p>
          <a:p>
            <a:pPr algn="ctr"/>
            <a: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  <a:t>de l'inertance</a:t>
            </a:r>
            <a:r>
              <a:rPr lang="fr-FR" sz="3200" dirty="0"/>
              <a:t> </a:t>
            </a:r>
            <a:endParaRPr lang="fr-FR" sz="3200" b="1" smtClean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05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3"/>
          <a:srcRect t="10759"/>
          <a:stretch/>
        </p:blipFill>
        <p:spPr>
          <a:xfrm>
            <a:off x="948863" y="1122542"/>
            <a:ext cx="5167308" cy="296246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 smtClean="0"/>
              <a:t>Banc d'essai Control'X</a:t>
            </a:r>
            <a:endParaRPr lang="fr-FR" dirty="0"/>
          </a:p>
        </p:txBody>
      </p:sp>
      <p:grpSp>
        <p:nvGrpSpPr>
          <p:cNvPr id="6" name="Groupe 5"/>
          <p:cNvGrpSpPr/>
          <p:nvPr/>
        </p:nvGrpSpPr>
        <p:grpSpPr>
          <a:xfrm>
            <a:off x="4113565" y="2817013"/>
            <a:ext cx="4839986" cy="4040987"/>
            <a:chOff x="6387657" y="2699987"/>
            <a:chExt cx="4839986" cy="4040987"/>
          </a:xfrm>
        </p:grpSpPr>
        <p:grpSp>
          <p:nvGrpSpPr>
            <p:cNvPr id="7" name="Groupe 6"/>
            <p:cNvGrpSpPr/>
            <p:nvPr/>
          </p:nvGrpSpPr>
          <p:grpSpPr>
            <a:xfrm>
              <a:off x="6387657" y="2699987"/>
              <a:ext cx="4839986" cy="4040987"/>
              <a:chOff x="6292407" y="2630052"/>
              <a:chExt cx="4839986" cy="4040987"/>
            </a:xfrm>
          </p:grpSpPr>
          <p:pic>
            <p:nvPicPr>
              <p:cNvPr id="12" name="Image 11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560520" y="2630052"/>
                <a:ext cx="4571873" cy="3827746"/>
              </a:xfrm>
              <a:prstGeom prst="rect">
                <a:avLst/>
              </a:prstGeom>
            </p:spPr>
          </p:pic>
          <p:sp>
            <p:nvSpPr>
              <p:cNvPr id="13" name="ZoneTexte 12"/>
              <p:cNvSpPr txBox="1"/>
              <p:nvPr/>
            </p:nvSpPr>
            <p:spPr>
              <a:xfrm>
                <a:off x="8398042" y="6301707"/>
                <a:ext cx="107029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/>
                  <a:t>T</a:t>
                </a:r>
                <a:r>
                  <a:rPr lang="fr-FR" dirty="0" smtClean="0"/>
                  <a:t>emps (s)</a:t>
                </a:r>
              </a:p>
            </p:txBody>
          </p:sp>
          <p:sp>
            <p:nvSpPr>
              <p:cNvPr id="14" name="ZoneTexte 13"/>
              <p:cNvSpPr txBox="1"/>
              <p:nvPr/>
            </p:nvSpPr>
            <p:spPr>
              <a:xfrm rot="16200000">
                <a:off x="5727412" y="4359259"/>
                <a:ext cx="1499321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Position (mm)</a:t>
                </a:r>
              </a:p>
            </p:txBody>
          </p:sp>
        </p:grpSp>
        <p:sp>
          <p:nvSpPr>
            <p:cNvPr id="8" name="ZoneTexte 7"/>
            <p:cNvSpPr txBox="1"/>
            <p:nvPr/>
          </p:nvSpPr>
          <p:spPr>
            <a:xfrm>
              <a:off x="8219082" y="3339584"/>
              <a:ext cx="13058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Sans inerter</a:t>
              </a: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9731542" y="5125453"/>
              <a:ext cx="13217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Avec inerter</a:t>
              </a:r>
            </a:p>
          </p:txBody>
        </p:sp>
        <p:cxnSp>
          <p:nvCxnSpPr>
            <p:cNvPr id="10" name="Connecteur droit avec flèche 9"/>
            <p:cNvCxnSpPr/>
            <p:nvPr/>
          </p:nvCxnSpPr>
          <p:spPr>
            <a:xfrm flipH="1" flipV="1">
              <a:off x="10239375" y="4867275"/>
              <a:ext cx="153053" cy="25817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cteur droit avec flèche 10"/>
            <p:cNvCxnSpPr/>
            <p:nvPr/>
          </p:nvCxnSpPr>
          <p:spPr>
            <a:xfrm flipV="1">
              <a:off x="9524952" y="3524250"/>
              <a:ext cx="568002" cy="176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ZoneTexte 14"/>
          <p:cNvSpPr txBox="1"/>
          <p:nvPr/>
        </p:nvSpPr>
        <p:spPr>
          <a:xfrm rot="21014609">
            <a:off x="4948890" y="1578359"/>
            <a:ext cx="4431906" cy="156966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  <a:t>Essai de réponse indicielle en </a:t>
            </a:r>
          </a:p>
          <a:p>
            <a:pPr algn="ctr"/>
            <a: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  <a:t>boucle ouverte </a:t>
            </a:r>
          </a:p>
        </p:txBody>
      </p:sp>
    </p:spTree>
    <p:extLst>
      <p:ext uri="{BB962C8B-B14F-4D97-AF65-F5344CB8AC3E}">
        <p14:creationId xmlns:p14="http://schemas.microsoft.com/office/powerpoint/2010/main" val="387209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dirty="0" err="1"/>
              <a:t>Inertance</a:t>
            </a:r>
            <a:r>
              <a:rPr lang="fr-FR" dirty="0"/>
              <a:t> </a:t>
            </a:r>
            <a:r>
              <a:rPr lang="fr-FR"/>
              <a:t>= masse </a:t>
            </a:r>
            <a:r>
              <a:rPr lang="fr-FR" dirty="0"/>
              <a:t>équivalente </a:t>
            </a:r>
          </a:p>
        </p:txBody>
      </p:sp>
      <p:sp>
        <p:nvSpPr>
          <p:cNvPr id="5" name="ZoneTexte 4"/>
          <p:cNvSpPr txBox="1"/>
          <p:nvPr/>
        </p:nvSpPr>
        <p:spPr>
          <a:xfrm rot="21004352">
            <a:off x="1557670" y="4205292"/>
            <a:ext cx="317296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err="1" smtClean="0">
                <a:solidFill>
                  <a:srgbClr val="FF0000"/>
                </a:solidFill>
                <a:latin typeface="Ink Free" panose="03080402000500000000" pitchFamily="66" charset="0"/>
              </a:rPr>
              <a:t>Inertance</a:t>
            </a:r>
            <a:r>
              <a:rPr lang="fr-FR" sz="32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  <a:t/>
            </a:r>
            <a:br>
              <a:rPr lang="fr-FR" sz="3200" b="1" smtClean="0">
                <a:solidFill>
                  <a:srgbClr val="FF0000"/>
                </a:solidFill>
                <a:latin typeface="Ink Free" panose="03080402000500000000" pitchFamily="66" charset="0"/>
              </a:rPr>
            </a:br>
            <a:endParaRPr lang="fr-FR" dirty="0"/>
          </a:p>
        </p:txBody>
      </p:sp>
      <p:graphicFrame>
        <p:nvGraphicFramePr>
          <p:cNvPr id="9" name="Graphique 8"/>
          <p:cNvGraphicFramePr/>
          <p:nvPr>
            <p:extLst>
              <p:ext uri="{D42A27DB-BD31-4B8C-83A1-F6EECF244321}">
                <p14:modId xmlns:p14="http://schemas.microsoft.com/office/powerpoint/2010/main" val="3016722034"/>
              </p:ext>
            </p:extLst>
          </p:nvPr>
        </p:nvGraphicFramePr>
        <p:xfrm>
          <a:off x="3954780" y="3879827"/>
          <a:ext cx="3802486" cy="29192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7255356" y="4610852"/>
            <a:ext cx="169498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2200" baseline="-250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éq-4</a:t>
            </a:r>
            <a:r>
              <a:rPr lang="fr-FR" sz="2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20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88 %</a:t>
            </a:r>
          </a:p>
          <a:p>
            <a:r>
              <a:rPr lang="fr-FR" sz="2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2200" baseline="-250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éq-3</a:t>
            </a:r>
            <a:r>
              <a:rPr lang="fr-FR" sz="2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20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10 %</a:t>
            </a:r>
          </a:p>
          <a:p>
            <a:r>
              <a:rPr lang="fr-FR" sz="2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2200" baseline="-250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éq-2</a:t>
            </a:r>
            <a:r>
              <a:rPr lang="fr-FR" sz="2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fr-FR" sz="220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2200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1 %</a:t>
            </a:r>
          </a:p>
          <a:p>
            <a:r>
              <a:rPr lang="fr-FR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fr-FR" sz="2200" baseline="-250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fr-FR" sz="220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 </a:t>
            </a:r>
            <a:r>
              <a:rPr lang="fr-FR" sz="2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1 %</a:t>
            </a:r>
            <a:endParaRPr lang="fr-FR" sz="22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314681"/>
              </p:ext>
            </p:extLst>
          </p:nvPr>
        </p:nvGraphicFramePr>
        <p:xfrm>
          <a:off x="943483" y="1096452"/>
          <a:ext cx="7257033" cy="17672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47" name="Visio" r:id="rId5" imgW="5549132" imgH="1340766" progId="Visio.Drawing.11">
                  <p:embed/>
                </p:oleObj>
              </mc:Choice>
              <mc:Fallback>
                <p:oleObj name="Visio" r:id="rId5" imgW="5549132" imgH="134076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43483" y="1096452"/>
                        <a:ext cx="7257033" cy="17672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Virage 7"/>
          <p:cNvSpPr/>
          <p:nvPr/>
        </p:nvSpPr>
        <p:spPr>
          <a:xfrm rot="16200000">
            <a:off x="1195992" y="3825895"/>
            <a:ext cx="884707" cy="829812"/>
          </a:xfrm>
          <a:prstGeom prst="bentArrow">
            <a:avLst>
              <a:gd name="adj1" fmla="val 11771"/>
              <a:gd name="adj2" fmla="val 15078"/>
              <a:gd name="adj3" fmla="val 15905"/>
              <a:gd name="adj4" fmla="val 51684"/>
            </a:avLst>
          </a:prstGeom>
          <a:solidFill>
            <a:schemeClr val="accent1">
              <a:lumMod val="20000"/>
              <a:lumOff val="8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859662" y="3138046"/>
            <a:ext cx="554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smtClean="0">
                <a:solidFill>
                  <a:srgbClr val="002060"/>
                </a:solidFill>
              </a:rPr>
              <a:t>m</a:t>
            </a:r>
            <a:r>
              <a:rPr lang="fr-FR" sz="3200" baseline="-25000" smtClean="0">
                <a:solidFill>
                  <a:srgbClr val="002060"/>
                </a:solidFill>
              </a:rPr>
              <a:t>éq </a:t>
            </a:r>
            <a:r>
              <a:rPr lang="fr-FR" sz="3200" smtClean="0">
                <a:solidFill>
                  <a:srgbClr val="002060"/>
                </a:solidFill>
              </a:rPr>
              <a:t>= </a:t>
            </a:r>
            <a:r>
              <a:rPr lang="fr-FR" sz="3200" smtClean="0">
                <a:solidFill>
                  <a:schemeClr val="accent3">
                    <a:lumMod val="50000"/>
                  </a:schemeClr>
                </a:solidFill>
              </a:rPr>
              <a:t>m</a:t>
            </a:r>
            <a:r>
              <a:rPr lang="fr-FR" sz="3200" baseline="-25000" smtClean="0">
                <a:solidFill>
                  <a:schemeClr val="accent3">
                    <a:lumMod val="50000"/>
                  </a:schemeClr>
                </a:solidFill>
              </a:rPr>
              <a:t>éq-4</a:t>
            </a:r>
            <a:r>
              <a:rPr lang="fr-FR" sz="3200" baseline="-25000" smtClean="0">
                <a:solidFill>
                  <a:srgbClr val="002060"/>
                </a:solidFill>
              </a:rPr>
              <a:t> </a:t>
            </a:r>
            <a:r>
              <a:rPr lang="fr-FR" sz="3200" smtClean="0">
                <a:solidFill>
                  <a:srgbClr val="002060"/>
                </a:solidFill>
              </a:rPr>
              <a:t>+ </a:t>
            </a:r>
            <a:r>
              <a:rPr lang="fr-FR" sz="3200" smtClean="0">
                <a:solidFill>
                  <a:schemeClr val="bg2">
                    <a:lumMod val="50000"/>
                  </a:schemeClr>
                </a:solidFill>
              </a:rPr>
              <a:t>m</a:t>
            </a:r>
            <a:r>
              <a:rPr lang="fr-FR" sz="3200" baseline="-25000" smtClean="0">
                <a:solidFill>
                  <a:schemeClr val="bg2">
                    <a:lumMod val="50000"/>
                  </a:schemeClr>
                </a:solidFill>
              </a:rPr>
              <a:t>éq-3</a:t>
            </a:r>
            <a:r>
              <a:rPr lang="fr-FR" sz="3200" baseline="-25000" smtClean="0">
                <a:solidFill>
                  <a:srgbClr val="002060"/>
                </a:solidFill>
              </a:rPr>
              <a:t> </a:t>
            </a:r>
            <a:r>
              <a:rPr lang="fr-FR" sz="3200" smtClean="0">
                <a:solidFill>
                  <a:srgbClr val="002060"/>
                </a:solidFill>
              </a:rPr>
              <a:t>+ </a:t>
            </a:r>
            <a:r>
              <a:rPr lang="fr-FR" sz="3200" smtClean="0">
                <a:solidFill>
                  <a:srgbClr val="FF0000"/>
                </a:solidFill>
              </a:rPr>
              <a:t>m</a:t>
            </a:r>
            <a:r>
              <a:rPr lang="fr-FR" sz="3200" baseline="-25000" smtClean="0">
                <a:solidFill>
                  <a:srgbClr val="FF0000"/>
                </a:solidFill>
              </a:rPr>
              <a:t>éq-2</a:t>
            </a:r>
            <a:r>
              <a:rPr lang="fr-FR" sz="3200" baseline="-25000" smtClean="0">
                <a:solidFill>
                  <a:srgbClr val="002060"/>
                </a:solidFill>
              </a:rPr>
              <a:t> </a:t>
            </a:r>
            <a:r>
              <a:rPr lang="fr-FR" sz="3200" smtClean="0">
                <a:solidFill>
                  <a:srgbClr val="002060"/>
                </a:solidFill>
              </a:rPr>
              <a:t>+ </a:t>
            </a:r>
            <a:r>
              <a:rPr lang="fr-FR" sz="32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</a:t>
            </a:r>
            <a:r>
              <a:rPr lang="fr-FR" sz="3200" baseline="-2500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</a:t>
            </a:r>
            <a:endParaRPr lang="fr-FR" sz="3200" baseline="-25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4448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Un comportement </a:t>
            </a:r>
            <a:r>
              <a:rPr lang="fr-FR" dirty="0" smtClean="0"/>
              <a:t>nouveau</a:t>
            </a:r>
            <a:endParaRPr lang="fr-FR" u="sng" dirty="0"/>
          </a:p>
        </p:txBody>
      </p:sp>
      <p:graphicFrame>
        <p:nvGraphicFramePr>
          <p:cNvPr id="9" name="Obje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793215"/>
              </p:ext>
            </p:extLst>
          </p:nvPr>
        </p:nvGraphicFramePr>
        <p:xfrm>
          <a:off x="2006285" y="1235863"/>
          <a:ext cx="2325978" cy="1413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4" name="Visio" r:id="rId3" imgW="1938315" imgH="1178233" progId="Visio.Drawing.11">
                  <p:embed/>
                </p:oleObj>
              </mc:Choice>
              <mc:Fallback>
                <p:oleObj name="Visio" r:id="rId3" imgW="1938315" imgH="117823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06285" y="1235863"/>
                        <a:ext cx="2325978" cy="14138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439878"/>
              </p:ext>
            </p:extLst>
          </p:nvPr>
        </p:nvGraphicFramePr>
        <p:xfrm>
          <a:off x="2006285" y="2794629"/>
          <a:ext cx="2325978" cy="1336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5" name="Visio" r:id="rId5" imgW="1938315" imgH="1113760" progId="Visio.Drawing.11">
                  <p:embed/>
                </p:oleObj>
              </mc:Choice>
              <mc:Fallback>
                <p:oleObj name="Visio" r:id="rId5" imgW="1938315" imgH="111376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06285" y="2794629"/>
                        <a:ext cx="2325978" cy="1336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044587"/>
              </p:ext>
            </p:extLst>
          </p:nvPr>
        </p:nvGraphicFramePr>
        <p:xfrm>
          <a:off x="2006285" y="4312403"/>
          <a:ext cx="2325978" cy="13362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6" name="Visio" r:id="rId7" imgW="1938315" imgH="1113541" progId="Visio.Drawing.11">
                  <p:embed/>
                </p:oleObj>
              </mc:Choice>
              <mc:Fallback>
                <p:oleObj name="Visio" r:id="rId7" imgW="1938315" imgH="111354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06285" y="4312403"/>
                        <a:ext cx="2325978" cy="13362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8654503"/>
              </p:ext>
            </p:extLst>
          </p:nvPr>
        </p:nvGraphicFramePr>
        <p:xfrm>
          <a:off x="1193485" y="1515316"/>
          <a:ext cx="812800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7" name="Equation" r:id="rId9" imgW="507960" imgH="380880" progId="Equation.DSMT4">
                  <p:embed/>
                </p:oleObj>
              </mc:Choice>
              <mc:Fallback>
                <p:oleObj name="Equation" r:id="rId9" imgW="50796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93485" y="1515316"/>
                        <a:ext cx="812800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1533139"/>
              </p:ext>
            </p:extLst>
          </p:nvPr>
        </p:nvGraphicFramePr>
        <p:xfrm>
          <a:off x="825780" y="2974795"/>
          <a:ext cx="1298575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8" name="Equation" r:id="rId11" imgW="812520" imgH="380880" progId="Equation.DSMT4">
                  <p:embed/>
                </p:oleObj>
              </mc:Choice>
              <mc:Fallback>
                <p:oleObj name="Equation" r:id="rId11" imgW="81252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25780" y="2974795"/>
                        <a:ext cx="1298575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64273"/>
              </p:ext>
            </p:extLst>
          </p:nvPr>
        </p:nvGraphicFramePr>
        <p:xfrm>
          <a:off x="1223647" y="4395556"/>
          <a:ext cx="752475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09" name="Equation" r:id="rId13" imgW="469800" imgH="380880" progId="Equation.DSMT4">
                  <p:embed/>
                </p:oleObj>
              </mc:Choice>
              <mc:Fallback>
                <p:oleObj name="Equation" r:id="rId13" imgW="469800" imgH="3808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223647" y="4395556"/>
                        <a:ext cx="752475" cy="608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ZoneTexte 19"/>
          <p:cNvSpPr txBox="1"/>
          <p:nvPr/>
        </p:nvSpPr>
        <p:spPr>
          <a:xfrm>
            <a:off x="834144" y="5723523"/>
            <a:ext cx="1654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Inertance</a:t>
            </a:r>
            <a:endParaRPr lang="fr-FR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V="1">
            <a:off x="1661261" y="5064215"/>
            <a:ext cx="0" cy="584437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1" name="Obje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316852"/>
              </p:ext>
            </p:extLst>
          </p:nvPr>
        </p:nvGraphicFramePr>
        <p:xfrm>
          <a:off x="4677286" y="3455422"/>
          <a:ext cx="1368425" cy="28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0" name="Equation" r:id="rId15" imgW="1368942" imgH="281231" progId="Equation.DSMT4">
                  <p:embed/>
                </p:oleObj>
              </mc:Choice>
              <mc:Fallback>
                <p:oleObj name="Equation" r:id="rId15" imgW="1368942" imgH="28123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677286" y="3455422"/>
                        <a:ext cx="1368425" cy="28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6776614"/>
              </p:ext>
            </p:extLst>
          </p:nvPr>
        </p:nvGraphicFramePr>
        <p:xfrm>
          <a:off x="7929519" y="2827883"/>
          <a:ext cx="581025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1" name="Equation" r:id="rId17" imgW="581069" imgH="506110" progId="Equation.DSMT4">
                  <p:embed/>
                </p:oleObj>
              </mc:Choice>
              <mc:Fallback>
                <p:oleObj name="Equation" r:id="rId17" imgW="581069" imgH="50611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7929519" y="2827883"/>
                        <a:ext cx="581025" cy="506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203614"/>
              </p:ext>
            </p:extLst>
          </p:nvPr>
        </p:nvGraphicFramePr>
        <p:xfrm>
          <a:off x="7929519" y="3721169"/>
          <a:ext cx="6381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612" name="Equation" r:id="rId19" imgW="637422" imgH="431150" progId="Equation.DSMT4">
                  <p:embed/>
                </p:oleObj>
              </mc:Choice>
              <mc:Fallback>
                <p:oleObj name="Equation" r:id="rId19" imgW="637422" imgH="43115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929519" y="3721169"/>
                        <a:ext cx="6381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Virage 23"/>
          <p:cNvSpPr/>
          <p:nvPr/>
        </p:nvSpPr>
        <p:spPr>
          <a:xfrm>
            <a:off x="7045666" y="2992391"/>
            <a:ext cx="585216" cy="575673"/>
          </a:xfrm>
          <a:prstGeom prst="bentArrow">
            <a:avLst>
              <a:gd name="adj1" fmla="val 23897"/>
              <a:gd name="adj2" fmla="val 25000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5" name="Virage 24"/>
          <p:cNvSpPr/>
          <p:nvPr/>
        </p:nvSpPr>
        <p:spPr>
          <a:xfrm flipV="1">
            <a:off x="7045666" y="3568064"/>
            <a:ext cx="585216" cy="549583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 flipH="1">
            <a:off x="6189042" y="3488724"/>
            <a:ext cx="856624" cy="1635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Rectangle 26"/>
          <p:cNvSpPr/>
          <p:nvPr/>
        </p:nvSpPr>
        <p:spPr>
          <a:xfrm flipH="1">
            <a:off x="6408116" y="3503010"/>
            <a:ext cx="764382" cy="1356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8" name="Connecteur droit 27"/>
          <p:cNvCxnSpPr/>
          <p:nvPr/>
        </p:nvCxnSpPr>
        <p:spPr>
          <a:xfrm flipH="1">
            <a:off x="7871158" y="3568064"/>
            <a:ext cx="464820" cy="7721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Image 29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312453" y="4270752"/>
            <a:ext cx="907578" cy="948831"/>
          </a:xfrm>
          <a:prstGeom prst="rect">
            <a:avLst/>
          </a:prstGeom>
        </p:spPr>
      </p:pic>
      <p:pic>
        <p:nvPicPr>
          <p:cNvPr id="31" name="Image 3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963" y="1357202"/>
            <a:ext cx="4129429" cy="1127914"/>
          </a:xfrm>
          <a:prstGeom prst="rect">
            <a:avLst/>
          </a:prstGeom>
        </p:spPr>
      </p:pic>
      <p:sp>
        <p:nvSpPr>
          <p:cNvPr id="32" name="Titre 3"/>
          <p:cNvSpPr>
            <a:spLocks noGrp="1"/>
          </p:cNvSpPr>
          <p:nvPr/>
        </p:nvSpPr>
        <p:spPr>
          <a:xfrm rot="21210110">
            <a:off x="3701780" y="5671658"/>
            <a:ext cx="5671826" cy="807748"/>
          </a:xfrm>
          <a:prstGeom prst="rect">
            <a:avLst/>
          </a:prstGeom>
          <a:noFill/>
        </p:spPr>
        <p:txBody>
          <a:bodyPr vert="horz" wrap="square" lIns="68415" tIns="34208" rIns="68415" bIns="34208" rtlCol="0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Masse m = 660 g</a:t>
            </a:r>
          </a:p>
          <a:p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Inertance b =13,5 kg</a:t>
            </a:r>
          </a:p>
        </p:txBody>
      </p:sp>
      <p:cxnSp>
        <p:nvCxnSpPr>
          <p:cNvPr id="33" name="Connecteur droit 32"/>
          <p:cNvCxnSpPr/>
          <p:nvPr/>
        </p:nvCxnSpPr>
        <p:spPr>
          <a:xfrm>
            <a:off x="4111082" y="1397618"/>
            <a:ext cx="0" cy="501061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744617" y="4903008"/>
            <a:ext cx="16542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Inertance b</a:t>
            </a:r>
            <a:endParaRPr lang="fr-FR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03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r>
              <a:rPr lang="fr-FR"/>
              <a:t>Application en course automobile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3590" y="2210284"/>
            <a:ext cx="7470991" cy="4265936"/>
          </a:xfrm>
          <a:prstGeom prst="rect">
            <a:avLst/>
          </a:prstGeom>
        </p:spPr>
      </p:pic>
      <p:sp>
        <p:nvSpPr>
          <p:cNvPr id="5" name="Titre 3"/>
          <p:cNvSpPr>
            <a:spLocks noGrp="1"/>
          </p:cNvSpPr>
          <p:nvPr/>
        </p:nvSpPr>
        <p:spPr>
          <a:xfrm rot="21210110">
            <a:off x="875903" y="1029827"/>
            <a:ext cx="6687090" cy="1392523"/>
          </a:xfrm>
          <a:prstGeom prst="rect">
            <a:avLst/>
          </a:prstGeom>
          <a:noFill/>
        </p:spPr>
        <p:txBody>
          <a:bodyPr vert="horz" wrap="square" lIns="68415" tIns="34208" rIns="68415" bIns="34208" rtlCol="0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Inerter inventé en 2002</a:t>
            </a:r>
          </a:p>
          <a:p>
            <a:endParaRPr lang="fr-FR" sz="1400" smtClean="0">
              <a:ln w="0"/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fr-FR" sz="240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P</a:t>
            </a:r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remière utilisation industrielle en </a:t>
            </a:r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2005,</a:t>
            </a:r>
            <a:endParaRPr lang="fr-FR" sz="2400" smtClean="0">
              <a:ln w="0"/>
              <a:solidFill>
                <a:srgbClr val="FF0000"/>
              </a:solidFill>
              <a:latin typeface="Segoe Print" panose="02000600000000000000" pitchFamily="2" charset="0"/>
            </a:endParaRPr>
          </a:p>
          <a:p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10 victoires pour Mc Laren</a:t>
            </a:r>
          </a:p>
        </p:txBody>
      </p:sp>
    </p:spTree>
    <p:extLst>
      <p:ext uri="{BB962C8B-B14F-4D97-AF65-F5344CB8AC3E}">
        <p14:creationId xmlns:p14="http://schemas.microsoft.com/office/powerpoint/2010/main" val="1680305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/>
          <p:nvPr/>
        </p:nvPicPr>
        <p:blipFill rotWithShape="1">
          <a:blip r:embed="rId2"/>
          <a:srcRect l="11212" t="23450" r="23818" b="19881"/>
          <a:stretch/>
        </p:blipFill>
        <p:spPr bwMode="auto">
          <a:xfrm>
            <a:off x="885952" y="938256"/>
            <a:ext cx="5969000" cy="3271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smtClean="0"/>
              <a:t>Logiciel associé</a:t>
            </a:r>
            <a:endParaRPr lang="fr-FR"/>
          </a:p>
        </p:txBody>
      </p:sp>
      <p:sp>
        <p:nvSpPr>
          <p:cNvPr id="4" name="Titre 3"/>
          <p:cNvSpPr>
            <a:spLocks noGrp="1"/>
          </p:cNvSpPr>
          <p:nvPr/>
        </p:nvSpPr>
        <p:spPr>
          <a:xfrm rot="21210110">
            <a:off x="743960" y="4528246"/>
            <a:ext cx="5671826" cy="807748"/>
          </a:xfrm>
          <a:prstGeom prst="rect">
            <a:avLst/>
          </a:prstGeom>
          <a:noFill/>
        </p:spPr>
        <p:txBody>
          <a:bodyPr vert="horz" wrap="square" lIns="68415" tIns="34208" rIns="68415" bIns="34208" rtlCol="0" anchor="ctr" anchorCtr="1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Synthèse d'un </a:t>
            </a:r>
          </a:p>
          <a:p>
            <a:r>
              <a:rPr lang="fr-FR" sz="240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m</a:t>
            </a:r>
            <a:r>
              <a:rPr lang="fr-FR" sz="2400" smtClean="0">
                <a:ln w="0"/>
                <a:solidFill>
                  <a:srgbClr val="FF0000"/>
                </a:solidFill>
                <a:latin typeface="Segoe Print" panose="02000600000000000000" pitchFamily="2" charset="0"/>
              </a:rPr>
              <a:t>atériau quelconque</a:t>
            </a:r>
          </a:p>
        </p:txBody>
      </p:sp>
      <p:pic>
        <p:nvPicPr>
          <p:cNvPr id="5" name="Image 4"/>
          <p:cNvPicPr/>
          <p:nvPr/>
        </p:nvPicPr>
        <p:blipFill>
          <a:blip r:embed="rId3"/>
          <a:stretch>
            <a:fillRect/>
          </a:stretch>
        </p:blipFill>
        <p:spPr>
          <a:xfrm>
            <a:off x="6010290" y="3560830"/>
            <a:ext cx="2684291" cy="2813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44362" y="5654344"/>
            <a:ext cx="47542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mtClean="0"/>
              <a:t>Etudes rhéologiques, lois de comportement, contrôle haptique, contôle vibratoire, synthèse d'impédance mécanique...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481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/>
              <a:t>Etude expérimentale</a:t>
            </a:r>
          </a:p>
        </p:txBody>
      </p:sp>
      <p:sp>
        <p:nvSpPr>
          <p:cNvPr id="6" name="ZoneTexte 5"/>
          <p:cNvSpPr txBox="1"/>
          <p:nvPr/>
        </p:nvSpPr>
        <p:spPr>
          <a:xfrm rot="21343524">
            <a:off x="2711932" y="5670817"/>
            <a:ext cx="4002594" cy="954107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800" b="1" smtClean="0">
                <a:solidFill>
                  <a:srgbClr val="FF0000"/>
                </a:solidFill>
                <a:latin typeface="Ink Free" panose="03080402000500000000" pitchFamily="66" charset="0"/>
              </a:rPr>
              <a:t>Control'X comme machine de traction dynamique</a:t>
            </a:r>
            <a:endParaRPr lang="fr-FR" sz="2800" b="1" baseline="30000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9853" y="1250900"/>
            <a:ext cx="6080821" cy="42720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967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smtClean="0"/>
              <a:t>Caractérisation : réponse </a:t>
            </a:r>
            <a:r>
              <a:rPr lang="fr-FR" dirty="0" smtClean="0"/>
              <a:t>sinusoïdale forcée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022" y="1155873"/>
            <a:ext cx="6351429" cy="53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961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126" y="1486828"/>
            <a:ext cx="5221762" cy="4213935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r-FR" smtClean="0"/>
              <a:t>Dépouillement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 rot="20746849">
            <a:off x="5693010" y="5090882"/>
            <a:ext cx="3849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>
                <a:solidFill>
                  <a:srgbClr val="FF0000"/>
                </a:solidFill>
                <a:latin typeface="Ink Free" panose="03080402000500000000" pitchFamily="66" charset="0"/>
              </a:rPr>
              <a:t>c</a:t>
            </a:r>
            <a:r>
              <a:rPr lang="fr-FR" sz="3600" b="1" smtClean="0">
                <a:solidFill>
                  <a:srgbClr val="FF0000"/>
                </a:solidFill>
                <a:latin typeface="Ink Free" panose="03080402000500000000" pitchFamily="66" charset="0"/>
              </a:rPr>
              <a:t> </a:t>
            </a:r>
            <a:r>
              <a:rPr lang="fr-FR" sz="36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= 24,4 N.s.m</a:t>
            </a:r>
            <a:r>
              <a:rPr lang="fr-FR" sz="3600" b="1" baseline="30000" dirty="0" smtClean="0">
                <a:solidFill>
                  <a:srgbClr val="FF0000"/>
                </a:solidFill>
                <a:latin typeface="Ink Free" panose="03080402000500000000" pitchFamily="66" charset="0"/>
              </a:rPr>
              <a:t>-1</a:t>
            </a:r>
            <a:endParaRPr lang="fr-FR" sz="3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 rot="20765340">
            <a:off x="6051249" y="4540101"/>
            <a:ext cx="254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>
                <a:solidFill>
                  <a:srgbClr val="FF0000"/>
                </a:solidFill>
                <a:latin typeface="Ink Free" panose="03080402000500000000" pitchFamily="66" charset="0"/>
              </a:rPr>
              <a:t>b = 13,7 kg</a:t>
            </a:r>
            <a:endParaRPr lang="fr-FR" sz="36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graphicFrame>
        <p:nvGraphicFramePr>
          <p:cNvPr id="12" name="Obje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870266"/>
              </p:ext>
            </p:extLst>
          </p:nvPr>
        </p:nvGraphicFramePr>
        <p:xfrm>
          <a:off x="6896343" y="2347532"/>
          <a:ext cx="1473587" cy="15228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44" name="Visio" r:id="rId4" imgW="976600" imgH="1038801" progId="Visio.Drawing.11">
                  <p:embed/>
                </p:oleObj>
              </mc:Choice>
              <mc:Fallback>
                <p:oleObj name="Visio" r:id="rId4" imgW="976600" imgH="1038801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896343" y="2347532"/>
                        <a:ext cx="1473587" cy="152287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2971848" y="5500708"/>
            <a:ext cx="14072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170DE9"/>
                </a:solidFill>
              </a:rPr>
              <a:t>Vitesse (m/s)</a:t>
            </a:r>
            <a:endParaRPr lang="fr-FR" dirty="0">
              <a:solidFill>
                <a:srgbClr val="170DE9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 rot="16200000">
            <a:off x="458570" y="3299951"/>
            <a:ext cx="104214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Force (N)</a:t>
            </a:r>
            <a:endParaRPr lang="fr-FR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21283932">
            <a:off x="2405008" y="2976786"/>
            <a:ext cx="254092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smtClean="0">
                <a:solidFill>
                  <a:srgbClr val="170DE9"/>
                </a:solidFill>
                <a:latin typeface="Ink Free" panose="03080402000500000000" pitchFamily="66" charset="0"/>
              </a:rPr>
              <a:t>Paramètres du modèle "cachés" dans l'ellipse de régression</a:t>
            </a:r>
            <a:endParaRPr lang="fr-FR" sz="2000" b="1" dirty="0">
              <a:solidFill>
                <a:srgbClr val="170DE9"/>
              </a:solidFill>
              <a:latin typeface="Ink Free" panose="03080402000500000000" pitchFamily="66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 rot="21014609">
            <a:off x="1674901" y="1797683"/>
            <a:ext cx="1746139" cy="923330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2060"/>
                </a:solidFill>
                <a:latin typeface="Ink Free" panose="03080402000500000000" pitchFamily="66" charset="0"/>
              </a:rPr>
              <a:t>10 périodes d'excitation </a:t>
            </a:r>
          </a:p>
          <a:p>
            <a:r>
              <a:rPr lang="fr-FR" b="1" smtClean="0">
                <a:solidFill>
                  <a:srgbClr val="002060"/>
                </a:solidFill>
                <a:latin typeface="Ink Free" panose="03080402000500000000" pitchFamily="66" charset="0"/>
              </a:rPr>
              <a:t>en position</a:t>
            </a:r>
            <a:endParaRPr lang="fr-FR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89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algn="ctr"/>
            <a:r>
              <a:rPr lang="fr-FR" dirty="0" smtClean="0"/>
              <a:t>Validation du modèle 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062" y="1331853"/>
            <a:ext cx="8124553" cy="298638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4884832" y="2686544"/>
            <a:ext cx="9364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Amortisseur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127688" y="3331264"/>
            <a:ext cx="49084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Fsec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5127688" y="3943413"/>
            <a:ext cx="590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Inerter</a:t>
            </a:r>
            <a:endParaRPr lang="fr-FR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Virage 12"/>
          <p:cNvSpPr/>
          <p:nvPr/>
        </p:nvSpPr>
        <p:spPr>
          <a:xfrm rot="16200000" flipV="1">
            <a:off x="4274239" y="4047445"/>
            <a:ext cx="884707" cy="1825992"/>
          </a:xfrm>
          <a:prstGeom prst="bentArrow">
            <a:avLst/>
          </a:prstGeom>
          <a:solidFill>
            <a:schemeClr val="bg2">
              <a:lumMod val="90000"/>
            </a:schemeClr>
          </a:solidFill>
          <a:ln w="2857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graphicFrame>
        <p:nvGraphicFramePr>
          <p:cNvPr id="15" name="Obje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1258658"/>
              </p:ext>
            </p:extLst>
          </p:nvPr>
        </p:nvGraphicFramePr>
        <p:xfrm>
          <a:off x="1981637" y="4148813"/>
          <a:ext cx="1568386" cy="21506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66" name="Visio" r:id="rId4" imgW="950019" imgH="1302488" progId="Visio.Drawing.11">
                  <p:embed/>
                </p:oleObj>
              </mc:Choice>
              <mc:Fallback>
                <p:oleObj name="Visio" r:id="rId4" imgW="950019" imgH="130248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81637" y="4148813"/>
                        <a:ext cx="1568386" cy="21506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Imag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62" y="1631291"/>
            <a:ext cx="2644743" cy="18580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ZoneTexte 10"/>
          <p:cNvSpPr txBox="1"/>
          <p:nvPr/>
        </p:nvSpPr>
        <p:spPr>
          <a:xfrm rot="21014609">
            <a:off x="904863" y="1112134"/>
            <a:ext cx="2477565" cy="369332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fr-FR" b="1" smtClean="0">
                <a:solidFill>
                  <a:srgbClr val="002060"/>
                </a:solidFill>
                <a:latin typeface="Ink Free" panose="03080402000500000000" pitchFamily="66" charset="0"/>
              </a:rPr>
              <a:t>Excitation sinusoïdale </a:t>
            </a:r>
            <a:endParaRPr lang="fr-FR" b="1" dirty="0">
              <a:solidFill>
                <a:srgbClr val="002060"/>
              </a:solidFill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785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Sillag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11950</TotalTime>
  <Words>197</Words>
  <Application>Microsoft Office PowerPoint</Application>
  <PresentationFormat>Affichage à l'écran (4:3)</PresentationFormat>
  <Paragraphs>60</Paragraphs>
  <Slides>12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12</vt:i4>
      </vt:variant>
    </vt:vector>
  </HeadingPairs>
  <TitlesOfParts>
    <vt:vector size="20" baseType="lpstr">
      <vt:lpstr>Arial</vt:lpstr>
      <vt:lpstr>Calibri</vt:lpstr>
      <vt:lpstr>Ink Free</vt:lpstr>
      <vt:lpstr>Maiandra GD</vt:lpstr>
      <vt:lpstr>Segoe Print</vt:lpstr>
      <vt:lpstr>Thème Office</vt:lpstr>
      <vt:lpstr>Visio</vt:lpstr>
      <vt:lpstr>Equation</vt:lpstr>
      <vt:lpstr>Présentation PowerPoint</vt:lpstr>
      <vt:lpstr>Inertance = masse équivalente </vt:lpstr>
      <vt:lpstr>Un comportement nouveau</vt:lpstr>
      <vt:lpstr>Application en course automobile</vt:lpstr>
      <vt:lpstr>Logiciel associé</vt:lpstr>
      <vt:lpstr>Etude expérimentale</vt:lpstr>
      <vt:lpstr>Caractérisation : réponse sinusoïdale forcée</vt:lpstr>
      <vt:lpstr>Dépouillement</vt:lpstr>
      <vt:lpstr>Validation du modèle </vt:lpstr>
      <vt:lpstr>Validation du modèle</vt:lpstr>
      <vt:lpstr>Etude sous méca 3D</vt:lpstr>
      <vt:lpstr>Banc d'essai Control'X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Perso</dc:creator>
  <cp:lastModifiedBy>F. Mazet</cp:lastModifiedBy>
  <cp:revision>390</cp:revision>
  <dcterms:created xsi:type="dcterms:W3CDTF">2023-05-22T09:50:36Z</dcterms:created>
  <dcterms:modified xsi:type="dcterms:W3CDTF">2025-05-09T09:17:25Z</dcterms:modified>
</cp:coreProperties>
</file>